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5"/>
  </p:notesMasterIdLst>
  <p:sldIdLst>
    <p:sldId id="256" r:id="rId2"/>
    <p:sldId id="305" r:id="rId3"/>
    <p:sldId id="257" r:id="rId4"/>
    <p:sldId id="258" r:id="rId5"/>
    <p:sldId id="259" r:id="rId6"/>
    <p:sldId id="296" r:id="rId7"/>
    <p:sldId id="301" r:id="rId8"/>
    <p:sldId id="260" r:id="rId9"/>
    <p:sldId id="261" r:id="rId10"/>
    <p:sldId id="303" r:id="rId11"/>
    <p:sldId id="262" r:id="rId12"/>
    <p:sldId id="304" r:id="rId13"/>
    <p:sldId id="302" r:id="rId14"/>
    <p:sldId id="265" r:id="rId15"/>
    <p:sldId id="264" r:id="rId16"/>
    <p:sldId id="263" r:id="rId17"/>
    <p:sldId id="266" r:id="rId18"/>
    <p:sldId id="268" r:id="rId19"/>
    <p:sldId id="269" r:id="rId20"/>
    <p:sldId id="267" r:id="rId21"/>
    <p:sldId id="271" r:id="rId22"/>
    <p:sldId id="270" r:id="rId23"/>
    <p:sldId id="299" r:id="rId24"/>
    <p:sldId id="300" r:id="rId25"/>
    <p:sldId id="273" r:id="rId26"/>
    <p:sldId id="274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6" r:id="rId43"/>
    <p:sldId id="308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1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295C411-82C3-4363-A5C9-8B8CD2D288E4}" type="datetimeFigureOut">
              <a:rPr lang="ru-RU"/>
              <a:pPr>
                <a:defRPr/>
              </a:pPr>
              <a:t>26.11.2024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B717C35-4397-4E59-A24F-1AB5035FF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3367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F83528-811D-4D26-9C23-26C4278FF2D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1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C1A7-6287-4825-95E4-BF2FAD10AC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07C97-59B4-46C2-B0AC-7772CD4633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3BE5A-1E6A-425C-AAF8-B5C05DF33F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12D53-2492-4183-912C-9B14EFF917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BA454-6783-4565-8590-53D34AEA0F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06F50-C6AE-40BB-8D61-8121E7975C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C354E-6450-4844-9C7E-5147F110A9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09771-635E-42A4-AA9E-0A7DC83BD9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606BE-DF16-43A6-8A2A-3A43FD24EF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AC831-7924-4512-8871-9AA962E368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B221-DC20-4CA6-91B1-4726BBB818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284745F-B3B6-4040-A76C-B79F59D59A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6" r:id="rId2"/>
    <p:sldLayoutId id="2147483765" r:id="rId3"/>
    <p:sldLayoutId id="2147483764" r:id="rId4"/>
    <p:sldLayoutId id="2147483763" r:id="rId5"/>
    <p:sldLayoutId id="2147483762" r:id="rId6"/>
    <p:sldLayoutId id="2147483761" r:id="rId7"/>
    <p:sldLayoutId id="2147483760" r:id="rId8"/>
    <p:sldLayoutId id="2147483759" r:id="rId9"/>
    <p:sldLayoutId id="2147483758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40706" y="260648"/>
            <a:ext cx="8569325" cy="100811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sz="4400" b="1" dirty="0"/>
              <a:t>Страницы истории АКЗС</a:t>
            </a:r>
          </a:p>
          <a:p>
            <a:r>
              <a:rPr lang="ru-RU" sz="1800" dirty="0"/>
              <a:t>Виртуальная выставка документов, подготовленная Государственным архивом Алтайского на основе документов и материалов фондов исполнительного комитета Алтайского краевого Совета народных депутатов, Алтайского краевого Законодательного Собрания, Алтайского краевого комитета КПСС.</a:t>
            </a:r>
            <a:endParaRPr lang="ru-RU" sz="1800" b="1" dirty="0"/>
          </a:p>
          <a:p>
            <a:endParaRPr lang="ru-RU" sz="4800" b="1" dirty="0"/>
          </a:p>
        </p:txBody>
      </p:sp>
      <p:pic>
        <p:nvPicPr>
          <p:cNvPr id="1026" name="Picture 2" descr="C:\Users\chit_zal2\Desktop\Выставки 2024\АКЗС\Сканы 2 раздел\0-5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9" y="2344489"/>
            <a:ext cx="435236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12396" r="1" b="8265"/>
          <a:stretch/>
        </p:blipFill>
        <p:spPr>
          <a:xfrm>
            <a:off x="4139952" y="3933056"/>
            <a:ext cx="4870079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4581128"/>
            <a:ext cx="8460467" cy="1834248"/>
          </a:xfrm>
        </p:spPr>
        <p:txBody>
          <a:bodyPr/>
          <a:lstStyle/>
          <a:p>
            <a:r>
              <a:rPr lang="ru-RU" sz="2000" b="1" dirty="0"/>
              <a:t>Николай Андрианович Смердов, </a:t>
            </a:r>
            <a:br>
              <a:rPr lang="ru-RU" sz="2000" b="1" dirty="0"/>
            </a:br>
            <a:r>
              <a:rPr lang="ru-RU" sz="2000" b="1" dirty="0"/>
              <a:t>председатель оргкомитета ВЦИК по Алтайскому краю (1938-1943 гг.), председатель исполнительного комитета Алтайского краевого Совета депутатов трудящихся (декабрь 1939-январь 1943 гг.). 1937 г.</a:t>
            </a:r>
            <a:br>
              <a:rPr lang="ru-RU" sz="2000" b="1" dirty="0"/>
            </a:br>
            <a:r>
              <a:rPr lang="ru-RU" sz="2000" b="1" dirty="0"/>
              <a:t>ГААК. Ф.П-1. Оп. 45. Д. 592. Л. 39. Копия.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1266" name="Picture 2" descr="\\S3\кгу\Отдел ИПД\Общие\Виртуальная АКЗС\Сканы 1 раздел\П-1-45-592-39 - Смердов Н.А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2" y="836712"/>
            <a:ext cx="3384376" cy="339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chit_zal2\Desktop\FR834_2-65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85" y="1706096"/>
            <a:ext cx="510032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rmAutofit fontScale="90000"/>
          </a:bodyPr>
          <a:lstStyle/>
          <a:p>
            <a:pPr indent="450215">
              <a:spcAft>
                <a:spcPts val="0"/>
              </a:spcAft>
              <a:defRPr/>
            </a:pP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800" dirty="0">
                <a:ea typeface="Times New Roman"/>
              </a:rPr>
              <a:t>. </a:t>
            </a:r>
            <a:br>
              <a:rPr lang="ru-RU" sz="2800" dirty="0">
                <a:ea typeface="Times New Roman"/>
              </a:rPr>
            </a:br>
            <a:r>
              <a:rPr lang="ru-RU" sz="2800" dirty="0">
                <a:ea typeface="Times New Roman"/>
              </a:rPr>
              <a:t/>
            </a:r>
            <a:br>
              <a:rPr lang="ru-RU" sz="2800" dirty="0">
                <a:ea typeface="Times New Roman"/>
              </a:rPr>
            </a:br>
            <a:r>
              <a:rPr lang="ru-RU" sz="2800" dirty="0">
                <a:ea typeface="Times New Roman"/>
              </a:rPr>
              <a:t/>
            </a:r>
            <a:br>
              <a:rPr lang="ru-RU" sz="2800" dirty="0">
                <a:ea typeface="Times New Roman"/>
              </a:rPr>
            </a:br>
            <a:r>
              <a:rPr lang="ru-RU" sz="2800" dirty="0">
                <a:ea typeface="Times New Roman"/>
              </a:rPr>
              <a:t/>
            </a:r>
            <a:br>
              <a:rPr lang="ru-RU" sz="2800" dirty="0">
                <a:ea typeface="Times New Roman"/>
              </a:rPr>
            </a:br>
            <a:r>
              <a:rPr lang="ru-RU" sz="2800" dirty="0">
                <a:ea typeface="Times New Roman"/>
              </a:rPr>
              <a:t/>
            </a:r>
            <a:br>
              <a:rPr lang="ru-RU" sz="2800" dirty="0">
                <a:ea typeface="Times New Roman"/>
              </a:rPr>
            </a:br>
            <a:r>
              <a:rPr lang="ru-RU" sz="2200" b="1" dirty="0">
                <a:ea typeface="Times New Roman"/>
              </a:rPr>
              <a:t>Стенограмма первой сессии Алтайского краевого Совета депутатов трудящихся Алтайского края. 7 января 1940 г. </a:t>
            </a:r>
            <a:br>
              <a:rPr lang="ru-RU" sz="2200" b="1" dirty="0">
                <a:ea typeface="Times New Roman"/>
              </a:rPr>
            </a:br>
            <a:r>
              <a:rPr lang="ru-RU" sz="2200" b="1" dirty="0">
                <a:ea typeface="Times New Roman"/>
              </a:rPr>
              <a:t>ГААК. Ф.Р-834. Оп. 2. Д. 65. Л. 1-2. </a:t>
            </a:r>
            <a:br>
              <a:rPr lang="ru-RU" sz="2200" b="1" dirty="0">
                <a:ea typeface="Times New Roman"/>
              </a:rPr>
            </a:br>
            <a:r>
              <a:rPr lang="ru-RU" sz="2200" b="1" dirty="0">
                <a:ea typeface="Times New Roman"/>
              </a:rPr>
              <a:t>Машинописная копия с рукописными правками.</a:t>
            </a:r>
            <a:br>
              <a:rPr lang="ru-RU" sz="2200" b="1" dirty="0">
                <a:ea typeface="Times New Roman"/>
              </a:rPr>
            </a:br>
            <a:r>
              <a:rPr lang="ru-RU" sz="2800" dirty="0">
                <a:ea typeface="Times New Roman"/>
              </a:rPr>
              <a:t/>
            </a:r>
            <a:br>
              <a:rPr lang="ru-RU" sz="28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b="1" kern="120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  <a:t>.</a:t>
            </a:r>
            <a:br>
              <a:rPr lang="ru-RU" sz="2700" b="1" kern="120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</a:br>
            <a:r>
              <a:rPr lang="ru-RU" sz="2700" dirty="0" err="1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  <a:t>Дво</a:t>
            </a:r>
            <a:r>
              <a:rPr lang="ru-RU" sz="2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  <a:t/>
            </a:r>
            <a:br>
              <a:rPr lang="ru-RU" sz="2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</a:br>
            <a:r>
              <a:rPr lang="ru-RU" sz="2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  <a:t> «. </a:t>
            </a:r>
            <a:br>
              <a:rPr lang="ru-RU" sz="2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</a:br>
            <a:r>
              <a:rPr lang="ru-RU" sz="2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  <a:t/>
            </a:r>
            <a:br>
              <a:rPr lang="ru-RU" sz="2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</a:br>
            <a:r>
              <a:rPr lang="ru-RU" sz="2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  <a:t/>
            </a:r>
            <a:br>
              <a:rPr lang="ru-RU" sz="2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2700" dirty="0">
                <a:ea typeface="Times New Roman"/>
              </a:rPr>
              <a:t/>
            </a:r>
            <a:br>
              <a:rPr lang="ru-RU" sz="2700" dirty="0">
                <a:ea typeface="Times New Roman"/>
              </a:rPr>
            </a:br>
            <a:r>
              <a:rPr lang="ru-RU" sz="4000" dirty="0">
                <a:ea typeface="Times New Roman"/>
              </a:rPr>
              <a:t/>
            </a:r>
            <a:br>
              <a:rPr lang="ru-RU" sz="4000" dirty="0">
                <a:ea typeface="Times New Roman"/>
              </a:rPr>
            </a:br>
            <a:endParaRPr lang="ru-RU" dirty="0"/>
          </a:p>
        </p:txBody>
      </p:sp>
      <p:pic>
        <p:nvPicPr>
          <p:cNvPr id="8194" name="Picture 2" descr="\\S3\кгу\Отдел ИПД\Общие\Виртуальная АКЗС\Сканы 1 раздел\Р-834-2-65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2" y="1700808"/>
            <a:ext cx="3273147" cy="501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S3\кгу\Отдел ИПД\Общие\Виртуальная АКЗС\Сканы 1 раздел\Р-834-2-65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7"/>
            <a:ext cx="3384376" cy="50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160087"/>
          </a:xfrm>
        </p:spPr>
        <p:txBody>
          <a:bodyPr/>
          <a:lstStyle/>
          <a:p>
            <a:r>
              <a:rPr lang="ru-RU" sz="2000" b="1" dirty="0"/>
              <a:t>Из доклада председателя мандатной комиссии И.В. Трифонова </a:t>
            </a:r>
            <a:br>
              <a:rPr lang="ru-RU" sz="2000" b="1" dirty="0"/>
            </a:br>
            <a:r>
              <a:rPr lang="ru-RU" sz="2000" b="1" dirty="0"/>
              <a:t>о результатах проверки документов и материалов по выборам в </a:t>
            </a:r>
            <a:br>
              <a:rPr lang="ru-RU" sz="2000" b="1" dirty="0"/>
            </a:br>
            <a:r>
              <a:rPr lang="ru-RU" sz="2000" b="1" dirty="0"/>
              <a:t>Алтайский краевой Совет депутатов трудящихся. 8 января 1940 г.</a:t>
            </a:r>
            <a:br>
              <a:rPr lang="ru-RU" sz="2000" b="1" dirty="0"/>
            </a:br>
            <a:r>
              <a:rPr lang="ru-RU" sz="2000" b="1" dirty="0"/>
              <a:t>ГААК. Ф.Р-834. Оп. 2. Д. 65. Л. 23-25. Машинописный подлинник.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2290" name="Picture 2" descr="C:\Users\chit_zal2\Desktop\FR834_2-65-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4" y="2160087"/>
            <a:ext cx="252630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chit_zal2\Desktop\FR834_2-65-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29" y="2160087"/>
            <a:ext cx="2717335" cy="43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chit_zal2\Desktop\FR834_2-65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2160087"/>
            <a:ext cx="2913128" cy="455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84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556792"/>
          </a:xfrm>
        </p:spPr>
        <p:txBody>
          <a:bodyPr/>
          <a:lstStyle/>
          <a:p>
            <a:r>
              <a:rPr lang="ru-RU" sz="2000" b="1" dirty="0"/>
              <a:t>Приветствие И.В. Сталину от депутатов первой сессии </a:t>
            </a:r>
            <a:br>
              <a:rPr lang="ru-RU" sz="2000" b="1" dirty="0"/>
            </a:br>
            <a:r>
              <a:rPr lang="ru-RU" sz="2000" b="1" dirty="0"/>
              <a:t>Алтайского краевого Совета депутатов трудящихся. 8 января 1940 г.</a:t>
            </a:r>
            <a:br>
              <a:rPr lang="ru-RU" sz="2000" b="1" dirty="0"/>
            </a:br>
            <a:r>
              <a:rPr lang="ru-RU" sz="2000" b="1" dirty="0"/>
              <a:t>ГААК. Ф.Р-834. Оп. 2. Д. 66. Л. 74-75. </a:t>
            </a:r>
            <a:br>
              <a:rPr lang="ru-RU" sz="2000" b="1" dirty="0"/>
            </a:br>
            <a:r>
              <a:rPr lang="ru-RU" sz="2000" b="1" dirty="0"/>
              <a:t>Машинописная копия с рукописными правками.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0242" name="Picture 2" descr="\\S3\кгу\Отдел ИПД\Общие\Виртуальная АКЗС\Сканы 1 раздел\Р-834-2-66-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7352"/>
            <a:ext cx="3024336" cy="46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S3\кгу\Отдел ИПД\Общие\Виртуальная АКЗС\Сканы 1 раздел\Р-834-2-66-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222" y="290698"/>
            <a:ext cx="2993452" cy="4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271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712968" cy="1567504"/>
          </a:xfrm>
        </p:spPr>
        <p:txBody>
          <a:bodyPr/>
          <a:lstStyle/>
          <a:p>
            <a:pPr indent="449263"/>
            <a:r>
              <a:rPr lang="ru-RU" sz="2000" b="1" dirty="0"/>
              <a:t>Из решения второй сессии Алтайского краевого Совета </a:t>
            </a:r>
            <a:br>
              <a:rPr lang="ru-RU" sz="2000" b="1" dirty="0"/>
            </a:br>
            <a:r>
              <a:rPr lang="ru-RU" sz="2000" b="1" dirty="0"/>
              <a:t>депутатов трудящихся о плане развития народного хозяйства и </a:t>
            </a:r>
            <a:br>
              <a:rPr lang="ru-RU" sz="2000" b="1" dirty="0"/>
            </a:br>
            <a:r>
              <a:rPr lang="ru-RU" sz="2000" b="1" dirty="0"/>
              <a:t>культуры края на 1940 г. 22 мая 1940 г. </a:t>
            </a:r>
            <a:br>
              <a:rPr lang="ru-RU" sz="2000" b="1" dirty="0"/>
            </a:br>
            <a:r>
              <a:rPr lang="ru-RU" sz="2000" b="1" dirty="0"/>
              <a:t>ГААК. Ф.Р-834. Оп. 1. Д. 116. Л. 302-303. Машинописная копия.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3314" name="Picture 2" descr="\\S3\кгу\Отдел ИПД\Общие\Виртуальная АКЗС\Сканы 1 раздел\Р-834-1-116-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7504"/>
            <a:ext cx="3415003" cy="53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S3\кгу\Отдел ИПД\Общие\Виртуальная АКЗС\Сканы 1 раздел\Р-834-1-116-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67504"/>
            <a:ext cx="3297901" cy="512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0" y="5157192"/>
            <a:ext cx="9144000" cy="1700808"/>
          </a:xfrm>
        </p:spPr>
        <p:txBody>
          <a:bodyPr/>
          <a:lstStyle/>
          <a:p>
            <a:r>
              <a:rPr lang="ru-RU" sz="2000" b="1" dirty="0">
                <a:cs typeface="Times New Roman" pitchFamily="18" charset="0"/>
              </a:rPr>
              <a:t>Докладная записка председателя Алтайского крайисполкома 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председателю СНК РСФСР о необходимости строительства в 1941 г. коммунальной теплоэлектроцентрали в г. Барнауле. 2 ноября 1940 г.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ГААК. Ф.Р-834. Оп. 1. Д. 65. Л. 281-282. Машинописный подлинник.</a:t>
            </a:r>
            <a:br>
              <a:rPr lang="ru-RU" sz="2000" b="1" dirty="0">
                <a:cs typeface="Times New Roman" pitchFamily="18" charset="0"/>
              </a:rPr>
            </a:br>
            <a:endParaRPr lang="ru-RU" sz="2000" b="1" dirty="0">
              <a:cs typeface="Times New Roman" pitchFamily="18" charset="0"/>
            </a:endParaRPr>
          </a:p>
        </p:txBody>
      </p:sp>
      <p:pic>
        <p:nvPicPr>
          <p:cNvPr id="14338" name="Picture 2" descr="\\S3\кгу\Отдел ИПД\Общие\Виртуальная АКЗС\Сканы 1 раздел\Р-834-1-65-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60648"/>
            <a:ext cx="3312369" cy="484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\\S3\кгу\Отдел ИПД\Общие\Виртуальная АКЗС\Сканы 1 раздел\Р-834-1-65-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6889"/>
            <a:ext cx="3312369" cy="49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0007" y="5335000"/>
            <a:ext cx="9144000" cy="1152128"/>
          </a:xfrm>
        </p:spPr>
        <p:txBody>
          <a:bodyPr/>
          <a:lstStyle/>
          <a:p>
            <a:pPr indent="449263"/>
            <a:r>
              <a:rPr lang="ru-RU" sz="2000" b="1" dirty="0"/>
              <a:t>Из текста открытого письма депутатов краевого Совета И.В. Сталину. [Январь 1948 г.].</a:t>
            </a:r>
            <a:br>
              <a:rPr lang="ru-RU" sz="2000" b="1" dirty="0"/>
            </a:br>
            <a:r>
              <a:rPr lang="ru-RU" sz="2000" b="1" dirty="0"/>
              <a:t>ГААК. Ф.Р-834. Оп. 2. Д. 84. Л. 341-344. Машинописная копия.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5362" name="Picture 2" descr="\\S3\кгу\Отдел ИПД\Общие\Виртуальная АКЗС\Сканы 1 раздел\FR834_2-84-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952328" cy="45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S3\кгу\Отдел ИПД\Общие\Виртуальная АКЗС\Сканы 1 раздел\FR834_2-84-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95" y="404664"/>
            <a:ext cx="304482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\\S3\кгу\Отдел ИПД\Общие\Виртуальная АКЗС\Сканы 1 раздел\FR834_2-84-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67" y="404664"/>
            <a:ext cx="2981633" cy="45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700807"/>
          </a:xfrm>
        </p:spPr>
        <p:txBody>
          <a:bodyPr/>
          <a:lstStyle/>
          <a:p>
            <a:pPr indent="449263"/>
            <a:r>
              <a:rPr lang="ru-RU" sz="2000" b="1" dirty="0"/>
              <a:t>Из справки о работе постоянной комиссии здравоохранения и социального обеспечения </a:t>
            </a:r>
            <a:r>
              <a:rPr lang="ru-RU" sz="2000" b="1" dirty="0"/>
              <a:t>исполнительного </a:t>
            </a:r>
            <a:r>
              <a:rPr lang="ru-RU" sz="2000" b="1" dirty="0" smtClean="0"/>
              <a:t>комитета Алтайского краевого Совета депутатов </a:t>
            </a:r>
            <a:r>
              <a:rPr lang="ru-RU" sz="2000" b="1" dirty="0" smtClean="0"/>
              <a:t>трудящихся. </a:t>
            </a:r>
            <a:r>
              <a:rPr lang="ru-RU" sz="2000" b="1" dirty="0"/>
              <a:t>[Не ранее 30 июня 1952 г.].</a:t>
            </a:r>
            <a:br>
              <a:rPr lang="ru-RU" sz="2000" b="1" dirty="0"/>
            </a:br>
            <a:r>
              <a:rPr lang="ru-RU" sz="2000" b="1" dirty="0"/>
              <a:t>ГААК. Ф.Р-834. Оп. 4. Д. 800. Л. 161-165. Машинописный подлинник.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2050" name="Picture 2" descr="\\S3\кгу\Отдел ИПД\Общие\Виртуальная АКЗС\Сканы 2 раздел\Р-834-4-800-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8" y="1690453"/>
            <a:ext cx="2686725" cy="42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3\кгу\Отдел ИПД\Общие\Виртуальная АКЗС\Сканы 2 раздел\Р-834-4-800-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42" y="1698096"/>
            <a:ext cx="2808312" cy="437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S3\кгу\Отдел ИПД\Общие\Виртуальная АКЗС\Сканы 2 раздел\Р-834-4-800-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512" y="1702291"/>
            <a:ext cx="2906430" cy="44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318237" y="2024844"/>
            <a:ext cx="4824785" cy="2808312"/>
          </a:xfrm>
        </p:spPr>
        <p:txBody>
          <a:bodyPr/>
          <a:lstStyle/>
          <a:p>
            <a:pPr indent="449263"/>
            <a:r>
              <a:rPr lang="ru-RU" sz="2000" b="1" dirty="0"/>
              <a:t>Депутат Алтайского краевого Совета народных депутатов                   А.А. </a:t>
            </a:r>
            <a:r>
              <a:rPr lang="ru-RU" sz="2000" b="1" dirty="0" err="1"/>
              <a:t>Рассадова</a:t>
            </a:r>
            <a:r>
              <a:rPr lang="ru-RU" sz="2000" b="1" dirty="0"/>
              <a:t> (слева) консультирует пациента. 1967 г.</a:t>
            </a:r>
            <a:br>
              <a:rPr lang="ru-RU" sz="2000" b="1" dirty="0"/>
            </a:br>
            <a:r>
              <a:rPr lang="ru-RU" sz="2000" b="1" dirty="0"/>
              <a:t>ГААК. Фотодокументы. </a:t>
            </a:r>
            <a:br>
              <a:rPr lang="ru-RU" sz="2000" b="1" dirty="0"/>
            </a:br>
            <a:r>
              <a:rPr lang="ru-RU" sz="2000" b="1" dirty="0"/>
              <a:t>Оп. 2. Д. 1-247. Негатив.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3074" name="Picture 2" descr="\\S3\кгу\Отдел ИПД\Общие\Виртуальная АКЗС\Сканы 2 раздел\1-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8740"/>
            <a:ext cx="376957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788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 решения Алтайского краевого Совета народных депутатов                         «О выполнении «Комплексной программы укрепления                                           здоровья населения края». 23 апреля 1987 г.</a:t>
            </a:r>
          </a:p>
          <a:p>
            <a:pPr indent="449263"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ГААК. Ф.Р-834. Оп. 10. Д. 3570. Л. 81-83 об. Типографская печать.</a:t>
            </a:r>
          </a:p>
          <a:p>
            <a:pPr indent="449263"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indent="449263"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\\S3\кгу\Отдел ИПД\Общие\Виртуальная АКЗС\Сканы 2 раздел\FR834_10-3570-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7" y="2276872"/>
            <a:ext cx="28290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S3\кгу\Отдел ИПД\Общие\Виртуальная АКЗС\Сканы 2 раздел\FR834_10-3570-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28" y="2279094"/>
            <a:ext cx="2861342" cy="41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S3\кгу\Отдел ИПД\Общие\Виртуальная АКЗС\Сканы 2 раздел\FR834_10-3570-83 о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03" y="2276872"/>
            <a:ext cx="2771800" cy="397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59744"/>
          </a:xfrm>
        </p:spPr>
        <p:txBody>
          <a:bodyPr/>
          <a:lstStyle/>
          <a:p>
            <a:r>
              <a:rPr lang="ru-RU" sz="2000" b="1" dirty="0"/>
              <a:t>Из Конституции РСФСР о местных органах государственной власти</a:t>
            </a:r>
            <a:r>
              <a:rPr lang="ru-RU" sz="2000" b="1"/>
              <a:t>.                      21 </a:t>
            </a:r>
            <a:r>
              <a:rPr lang="ru-RU" sz="2000" b="1" dirty="0"/>
              <a:t>января 1937 г. // Конституция (основной закон) Российской Советской Федеративной Социалистической Республики. 1938 г. Глава </a:t>
            </a:r>
            <a:r>
              <a:rPr lang="en-US" sz="2000" b="1" dirty="0"/>
              <a:t>VIII</a:t>
            </a:r>
            <a:r>
              <a:rPr lang="ru-RU" sz="2000" b="1" dirty="0"/>
              <a:t>. Стр. 13-15.</a:t>
            </a:r>
            <a:br>
              <a:rPr lang="ru-RU" sz="2000" b="1" dirty="0"/>
            </a:br>
            <a:r>
              <a:rPr lang="ru-RU" sz="2000" b="1" dirty="0"/>
              <a:t>НСБ ГААК.</a:t>
            </a:r>
          </a:p>
        </p:txBody>
      </p:sp>
      <p:pic>
        <p:nvPicPr>
          <p:cNvPr id="1026" name="Picture 2" descr="C:\Users\chit_zal2\Desktop\Scans\конст.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2617110" cy="397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it_zal2\Desktop\Scans\конст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43944"/>
            <a:ext cx="533748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it_zal2\Desktop\Scans\конст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117126" cy="19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72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13176"/>
            <a:ext cx="9144000" cy="1844824"/>
          </a:xfrm>
        </p:spPr>
        <p:txBody>
          <a:bodyPr>
            <a:noAutofit/>
          </a:bodyPr>
          <a:lstStyle/>
          <a:p>
            <a:pPr indent="449263"/>
            <a:r>
              <a:rPr lang="ru-RU" sz="2000" b="1" dirty="0">
                <a:cs typeface="Times New Roman" pitchFamily="18" charset="0"/>
              </a:rPr>
              <a:t/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Из сообщения первого заместителя председателя Алтайского крайисполкома В.Т. Христенко о выполнении решения Алтайского краевого Совета народных депутатов от 23 декабря 1975 г. «О состоянии и мерах дальнейшего улучшения социального обеспечения в крае». 17 июля 1980 г.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ГААК. Ф.Р-834. Оп. 10. Д. 2273. Л. 313-315. Машинописный подлинник.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/>
            </a:r>
            <a:br>
              <a:rPr lang="ru-RU" sz="2000" b="1" dirty="0">
                <a:cs typeface="Times New Roman" pitchFamily="18" charset="0"/>
              </a:rPr>
            </a:br>
            <a:endParaRPr lang="ru-RU" sz="2000" b="1" dirty="0"/>
          </a:p>
        </p:txBody>
      </p:sp>
      <p:pic>
        <p:nvPicPr>
          <p:cNvPr id="4098" name="Picture 2" descr="\\S3\кгу\Отдел ИПД\Общие\Виртуальная АКЗС\Сканы 2 раздел\FR834_10-2273-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" y="256060"/>
            <a:ext cx="2736304" cy="43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S3\кгу\Отдел ИПД\Общие\Виртуальная АКЗС\Сканы 2 раздел\FR834_10-2273-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81" y="256060"/>
            <a:ext cx="27908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S3\кгу\Отдел ИПД\Общие\Виртуальная АКЗС\Сканы 2 раздел\FR834_10-2273-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68" y="256060"/>
            <a:ext cx="29832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S3\кгу\Отдел ИПД\Общие\Виртуальная АКЗС\Сканы 2 раздел\FR834_6-11-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2368"/>
            <a:ext cx="3218373" cy="4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S3\кгу\Отдел ИПД\Общие\Виртуальная АКЗС\Сканы 2 раздел\FR834_6-11-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92368"/>
            <a:ext cx="3312368" cy="475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0648"/>
            <a:ext cx="7772400" cy="87173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/>
              <a:t>Решение исполнительного комитета Алтайского краевого Совета депутатов трудящихся № 446 «О создании краевого совета народных университетов культуры». 12 мая 1960 г.</a:t>
            </a:r>
          </a:p>
          <a:p>
            <a:pPr marL="0" indent="0" algn="ctr">
              <a:buNone/>
            </a:pPr>
            <a:r>
              <a:rPr lang="ru-RU" sz="1800" b="1" dirty="0"/>
              <a:t>ГААК. Ф.Р-834. Оп. 6. Д. 11. Л. 317-318. Машинописный подлинник. 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4" y="4869160"/>
            <a:ext cx="8820472" cy="179308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/>
              <a:t>Из доклада первого заместителя председателя Алтайского крайисполкома А.З. </a:t>
            </a:r>
            <a:r>
              <a:rPr lang="ru-RU" sz="2000" b="1" dirty="0" err="1"/>
              <a:t>Голубкова</a:t>
            </a:r>
            <a:r>
              <a:rPr lang="ru-RU" sz="2000" b="1" dirty="0"/>
              <a:t> на шестой сессии Алтайского краевого Совета депутатов трудящихся «О задачах Советов по дальнейшему улучшению работы учреждений культуры в свете решений XXIV съезда КПСС».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/>
              <a:t> [27 сентября 1974 г.].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/>
              <a:t>ГААК. Ф.Р-834. Оп. 10. Д. 789. Л. 8-11. Машинописный подлинник.</a:t>
            </a:r>
          </a:p>
          <a:p>
            <a:pPr marL="0" indent="0">
              <a:lnSpc>
                <a:spcPct val="90000"/>
              </a:lnSpc>
            </a:pPr>
            <a:endParaRPr lang="ru-RU" sz="2000" dirty="0"/>
          </a:p>
        </p:txBody>
      </p:sp>
      <p:pic>
        <p:nvPicPr>
          <p:cNvPr id="8194" name="Picture 2" descr="\\S3\кгу\Отдел ИПД\Общие\Виртуальная АКЗС\Сканы 2 раздел\FR834_10-789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8485"/>
            <a:ext cx="2808312" cy="451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S3\кгу\Отдел ИПД\Общие\Виртуальная АКЗС\Сканы 2 раздел\FR834_10-789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44" y="148485"/>
            <a:ext cx="2806976" cy="45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S3\кгу\Отдел ИПД\Общие\Виртуальная АКЗС\Сканы 2 раздел\FR834_10-789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48485"/>
            <a:ext cx="2843808" cy="45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856984" cy="1152525"/>
          </a:xfrm>
        </p:spPr>
        <p:txBody>
          <a:bodyPr/>
          <a:lstStyle/>
          <a:p>
            <a:pPr indent="449263"/>
            <a:r>
              <a:rPr lang="ru-RU" sz="2000" b="1" dirty="0"/>
              <a:t>Из решения Алтайского краевого Совета народных депутатов </a:t>
            </a:r>
            <a:br>
              <a:rPr lang="ru-RU" sz="2000" b="1" dirty="0"/>
            </a:br>
            <a:r>
              <a:rPr lang="ru-RU" sz="2000" b="1" dirty="0"/>
              <a:t>«О дополнительных мерах по повышению надежности работы энергетического, жилищно-коммунального хозяйства, других предприятий и учреждений, связанных с жизнеобеспечением населения городов и сел края». 15 марта 1985 г.  </a:t>
            </a:r>
            <a:br>
              <a:rPr lang="ru-RU" sz="2000" b="1" dirty="0"/>
            </a:br>
            <a:r>
              <a:rPr lang="ru-RU" sz="1800" b="1" dirty="0"/>
              <a:t>ГААК. Ф.Р-834. Оп. 10. Д. 3552. Л. 196 об.-197. Машинописный отпуск.</a:t>
            </a:r>
            <a:br>
              <a:rPr lang="ru-RU" sz="1800" b="1" dirty="0"/>
            </a:b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1266" name="Picture 2" descr="\\S3\кгу\Отдел ИПД\Общие\Виртуальная АКЗС\Сканы 2 раздел\FR834_10-3552-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10662"/>
            <a:ext cx="3096344" cy="47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S3\кгу\Отдел ИПД\Общие\Виртуальная АКЗС\Сканы 2 раздел\FR834_10-3552-196 о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99798"/>
            <a:ext cx="346963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438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2060848"/>
          </a:xfrm>
        </p:spPr>
        <p:txBody>
          <a:bodyPr/>
          <a:lstStyle/>
          <a:p>
            <a:r>
              <a:rPr lang="ru-RU" sz="2000" b="1" dirty="0"/>
              <a:t>Решение Алтайского краевого Совета народных </a:t>
            </a:r>
            <a:r>
              <a:rPr lang="ru-RU" sz="2000" b="1" dirty="0" smtClean="0"/>
              <a:t>депутатов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«О работе народного хозяйства края в условиях действия закона СССР «Об общих началах местного самоуправления и местного хозяйства в СССР» и подготовки к переходу на регулируемые рыночные отношения». 27 июня 1990 г.</a:t>
            </a:r>
            <a:br>
              <a:rPr lang="ru-RU" sz="2000" b="1" dirty="0"/>
            </a:br>
            <a:r>
              <a:rPr lang="ru-RU" sz="2000" b="1" dirty="0"/>
              <a:t>ГААК. Ф.Р-834. Оп. 10. Д. 4661. Л. 333-335. Машинописный подлинник.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2290" name="Picture 2" descr="\\S3\кгу\Отдел ИПД\Общие\Виртуальная АКЗС\Сканы 2 раздел\FR834_10-4661-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4" y="2060848"/>
            <a:ext cx="285758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S3\кгу\Отдел ИПД\Общие\Виртуальная АКЗС\Сканы 2 раздел\FR834_10-4661-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351" y="2060848"/>
            <a:ext cx="2825690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S3\кгу\Отдел ИПД\Общие\Виртуальная АКЗС\Сканы 2 раздел\FR834_10-4661-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8" y="2089577"/>
            <a:ext cx="2845431" cy="43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628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129" y="108122"/>
            <a:ext cx="9144000" cy="137666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ct val="0"/>
              </a:spcBef>
              <a:buFontTx/>
              <a:buNone/>
            </a:pPr>
            <a:r>
              <a:rPr lang="ru-RU" sz="2100" b="1" dirty="0"/>
              <a:t>Решение исполнительного комитета Алтайского краевого Совета народных депутатов № 344 «Об исполнении Указа Президента РСФСР от 20 июля 1991 г. № 14 «О прекращении деятельности организационных структур политических партий и массовых общественных движений в государственных органах, учреждениях и организациях РСФСР». 2 августа 1991 г.  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endParaRPr lang="ru-RU" sz="2100" b="1" dirty="0"/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ru-RU" sz="2100" b="1" dirty="0"/>
              <a:t>ГААК. Ф.Р-834. Оп. 10. Д. 4866. Л. 146-147. Машинописный отпуск.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endParaRPr lang="ru-RU" sz="2000" dirty="0"/>
          </a:p>
        </p:txBody>
      </p:sp>
      <p:pic>
        <p:nvPicPr>
          <p:cNvPr id="1026" name="Picture 2" descr="\\S3\кгу\Отдел ИПД\Общие\Виртуальная АКЗС\Сканы 3 раздел\FR834_10-4866-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096344" cy="47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3\кгу\Отдел ИПД\Общие\Виртуальная АКЗС\Сканы 3 раздел\FR834_10-4866-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86722"/>
            <a:ext cx="3075362" cy="475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3\кгу\Отдел ИПД\Общие\Виртуальная АКЗС\Сканы 3 раздел\Р-1910-1-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8"/>
            <a:ext cx="2707196" cy="180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25" y="404664"/>
            <a:ext cx="9001125" cy="1224135"/>
          </a:xfrm>
        </p:spPr>
        <p:txBody>
          <a:bodyPr>
            <a:noAutofit/>
          </a:bodyPr>
          <a:lstStyle/>
          <a:p>
            <a:r>
              <a:rPr lang="ru-RU" sz="2000" b="1" dirty="0"/>
              <a:t>Решение Алтайского краевого Совета народных депутатов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«</a:t>
            </a:r>
            <a:r>
              <a:rPr lang="ru-RU" sz="2000" b="1" dirty="0"/>
              <a:t>О социально-политической обстановке в крае и деятельности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Президиума </a:t>
            </a:r>
            <a:r>
              <a:rPr lang="ru-RU" sz="2000" b="1" dirty="0"/>
              <a:t>краевого Совета, крайисполкома и должностных лиц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 </a:t>
            </a:r>
            <a:r>
              <a:rPr lang="ru-RU" sz="2000" b="1" dirty="0"/>
              <a:t>дни государственного переворота». 29 августа 1991 г.</a:t>
            </a:r>
            <a:br>
              <a:rPr lang="ru-RU" sz="2000" b="1" dirty="0"/>
            </a:br>
            <a:r>
              <a:rPr lang="ru-RU" sz="2000" b="1" dirty="0"/>
              <a:t>ГААК. Ф.Р-834. Оп. 10. Д. 4828. Л. 289-290. Машинописный подлинник.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2050" name="Picture 2" descr="\\S3\кгу\Отдел ИПД\Общие\Виртуальная АКЗС\Сканы 3 раздел\FR834_10-4828-2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03677"/>
            <a:ext cx="3096344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3\кгу\Отдел ИПД\Общие\Виртуальная АКЗС\Сканы 3 раздел\FR834_10-4828-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03677"/>
            <a:ext cx="309517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7" y="167108"/>
            <a:ext cx="8856663" cy="1340768"/>
          </a:xfrm>
        </p:spPr>
        <p:txBody>
          <a:bodyPr>
            <a:noAutofit/>
          </a:bodyPr>
          <a:lstStyle/>
          <a:p>
            <a:r>
              <a:rPr lang="ru-RU" sz="2000" dirty="0">
                <a:cs typeface="Times New Roman" pitchFamily="18" charset="0"/>
              </a:rPr>
              <a:t/>
            </a:r>
            <a:br>
              <a:rPr lang="ru-RU" sz="2000" dirty="0">
                <a:cs typeface="Times New Roman" pitchFamily="18" charset="0"/>
              </a:rPr>
            </a:br>
            <a:r>
              <a:rPr lang="ru-RU" sz="1600" b="1" dirty="0">
                <a:cs typeface="Times New Roman" pitchFamily="18" charset="0"/>
              </a:rPr>
              <a:t>Решение Алтайского краевого Совета народных депутатов «О выборах председателя краевого Совета народных депутатов». 29 августа 1991 г.</a:t>
            </a:r>
            <a:br>
              <a:rPr lang="ru-RU" sz="1600" b="1" dirty="0">
                <a:cs typeface="Times New Roman" pitchFamily="18" charset="0"/>
              </a:rPr>
            </a:br>
            <a:r>
              <a:rPr lang="ru-RU" sz="1600" b="1" dirty="0">
                <a:cs typeface="Times New Roman" pitchFamily="18" charset="0"/>
              </a:rPr>
              <a:t>ГААК. Ф.Р-834. Оп. 10. Д. 4828. Л. 291. Машинописный подлинник.</a:t>
            </a:r>
            <a:br>
              <a:rPr lang="ru-RU" sz="16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/>
            </a:r>
            <a:br>
              <a:rPr lang="ru-RU" sz="2000" b="1" dirty="0">
                <a:cs typeface="Times New Roman" pitchFamily="18" charset="0"/>
              </a:rPr>
            </a:br>
            <a:endParaRPr lang="ru-RU" sz="2000" b="1" dirty="0"/>
          </a:p>
        </p:txBody>
      </p:sp>
      <p:pic>
        <p:nvPicPr>
          <p:cNvPr id="3074" name="Picture 2" descr="\\S3\кгу\Отдел ИПД\Общие\Виртуальная АКЗС\Сканы 3 раздел\FR834_10-4828-2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5281"/>
            <a:ext cx="3312368" cy="51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S3\кгу\Отдел ИПД\Общие\Виртуальная АКЗС\Сканы 3 раздел\Р-1767-40117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48" y="1534435"/>
            <a:ext cx="2681287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4334777"/>
            <a:ext cx="54726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+mn-lt"/>
              </a:rPr>
              <a:t>Александр Александрович Суриков, </a:t>
            </a:r>
          </a:p>
          <a:p>
            <a:pPr algn="ctr"/>
            <a:r>
              <a:rPr lang="ru-RU" sz="1600" b="1" dirty="0">
                <a:latin typeface="+mn-lt"/>
              </a:rPr>
              <a:t>председатель Алтайского краевого Совета народных депутатов (август 1991 г. – март 1994 г.), председатель Алтайского краевого Законодательного Собрания (март 1994 – декабрь 1996 г.), </a:t>
            </a:r>
          </a:p>
          <a:p>
            <a:pPr algn="ctr"/>
            <a:r>
              <a:rPr lang="ru-RU" sz="1600" b="1" dirty="0">
                <a:latin typeface="+mn-lt"/>
              </a:rPr>
              <a:t>Губернатор Алтайского края (1996 – 2004 гг.). 2000 г.</a:t>
            </a:r>
          </a:p>
          <a:p>
            <a:pPr algn="ctr"/>
            <a:endParaRPr lang="ru-RU" sz="1600" b="1" dirty="0">
              <a:latin typeface="+mn-lt"/>
            </a:endParaRPr>
          </a:p>
          <a:p>
            <a:pPr algn="ctr"/>
            <a:r>
              <a:rPr lang="ru-RU" sz="1600" b="1" dirty="0">
                <a:latin typeface="+mn-lt"/>
              </a:rPr>
              <a:t>ГААК. Ф.Р-1767. Оп. 4. Д. 117. Л. 12. </a:t>
            </a:r>
          </a:p>
          <a:p>
            <a:pPr algn="ctr"/>
            <a:r>
              <a:rPr lang="ru-RU" sz="1600" b="1" dirty="0">
                <a:latin typeface="+mn-lt"/>
              </a:rPr>
              <a:t>Типографская печать.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107950" y="116632"/>
            <a:ext cx="8928100" cy="1296740"/>
          </a:xfrm>
        </p:spPr>
        <p:txBody>
          <a:bodyPr/>
          <a:lstStyle/>
          <a:p>
            <a:r>
              <a:rPr lang="ru-RU" sz="1600" b="1" dirty="0"/>
              <a:t>Решение Алтайского краевого Совета народных депутатов о кандидатурах на должность главы администрации Алтайского края. 29 августа 1991 г.</a:t>
            </a:r>
            <a:br>
              <a:rPr lang="ru-RU" sz="1600" b="1" dirty="0"/>
            </a:br>
            <a:r>
              <a:rPr lang="ru-RU" sz="1600" b="1" dirty="0"/>
              <a:t>ГААК. Ф.Р-834. Оп. 10. Д. 4828. Л. 297. Машинописный подлинник.</a:t>
            </a:r>
            <a:endParaRPr lang="ru-RU" sz="2000" dirty="0"/>
          </a:p>
        </p:txBody>
      </p:sp>
      <p:pic>
        <p:nvPicPr>
          <p:cNvPr id="4098" name="Picture 2" descr="\\S3\кгу\Отдел ИПД\Общие\Виртуальная АКЗС\Сканы 3 раздел\FR834_10-4828-2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3271585" cy="509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856984" cy="854670"/>
          </a:xfrm>
        </p:spPr>
        <p:txBody>
          <a:bodyPr>
            <a:noAutofit/>
          </a:bodyPr>
          <a:lstStyle/>
          <a:p>
            <a:r>
              <a:rPr lang="ru-RU" sz="2000" b="1" dirty="0">
                <a:cs typeface="Times New Roman" pitchFamily="18" charset="0"/>
              </a:rPr>
              <a:t>Из решения малого Совета Алтайского краевого Совета 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народных депутатов № 5 «О социальной защите населения края в условиях отпуска цен». 24 января 1992 г.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ГААК. Ф.Р-834. Оп. 10. Д. 5215. Л. 119-121. Машинописный подлинник. 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dirty="0">
                <a:cs typeface="Times New Roman" pitchFamily="18" charset="0"/>
              </a:rPr>
              <a:t/>
            </a:r>
            <a:br>
              <a:rPr lang="ru-RU" sz="2000" dirty="0">
                <a:cs typeface="Times New Roman" pitchFamily="18" charset="0"/>
              </a:rPr>
            </a:br>
            <a:endParaRPr lang="ru-RU" sz="2000" b="1" dirty="0"/>
          </a:p>
        </p:txBody>
      </p:sp>
      <p:pic>
        <p:nvPicPr>
          <p:cNvPr id="5122" name="Picture 2" descr="\\S3\кгу\Отдел ИПД\Общие\Виртуальная АКЗС\Сканы 3 раздел\FR834_10-5215-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6" y="1888617"/>
            <a:ext cx="2808312" cy="44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S3\кгу\Отдел ИПД\Общие\Виртуальная АКЗС\Сканы 3 раздел\FR834_10-5215-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93" y="1888617"/>
            <a:ext cx="2886014" cy="44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S3\кгу\Отдел ИПД\Общие\Виртуальная АКЗС\Сканы 3 раздел\FR834_10-5215-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82" y="1888617"/>
            <a:ext cx="2900967" cy="44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04964"/>
          </a:xfrm>
        </p:spPr>
        <p:txBody>
          <a:bodyPr/>
          <a:lstStyle/>
          <a:p>
            <a:r>
              <a:rPr lang="ru-RU" sz="1600" b="1" dirty="0"/>
              <a:t>Постановление ЦИК СССР о разделении Западно-Сибирского края на Новосибирскую область и Алтайский край. 28 сентября 1937 г. // Собрание законов и распоряжений рабоче-крестьянского правительства СССР. 19 октября 1937 г. № 66. Ст. 302. Л. 618-619.</a:t>
            </a:r>
            <a:br>
              <a:rPr lang="ru-RU" sz="1600" b="1" dirty="0"/>
            </a:br>
            <a:r>
              <a:rPr lang="ru-RU" sz="1600" b="1" dirty="0"/>
              <a:t>НСБ ГААК. Типографский экземпляр.</a:t>
            </a:r>
            <a:br>
              <a:rPr lang="ru-RU" sz="1600" b="1" dirty="0"/>
            </a:br>
            <a:endParaRPr lang="ru-RU" sz="1600" b="1" dirty="0"/>
          </a:p>
        </p:txBody>
      </p:sp>
      <p:pic>
        <p:nvPicPr>
          <p:cNvPr id="2050" name="Picture 2" descr="\\S3\кгу\Отдел ИПД\Общие\Виртуальная АКЗС\Сканы 1 раздел\образ. края.1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3986868" cy="50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0" y="132045"/>
            <a:ext cx="9144000" cy="1279010"/>
          </a:xfrm>
        </p:spPr>
        <p:txBody>
          <a:bodyPr/>
          <a:lstStyle/>
          <a:p>
            <a:r>
              <a:rPr lang="ru-RU" sz="2000" b="1" dirty="0">
                <a:cs typeface="Times New Roman" pitchFamily="18" charset="0"/>
              </a:rPr>
              <a:t>Решение Алтайского краевого Совета народных депутатов 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«О проектах Конституции Российской Федерации». 18 мая 1993 г.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ГААК. Ф.Р-834. Оп. 10. Д. 5415. Л. 14-16. Машинописный подлинник.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/>
            </a:r>
            <a:br>
              <a:rPr lang="ru-RU" sz="2000" b="1" dirty="0">
                <a:cs typeface="Times New Roman" pitchFamily="18" charset="0"/>
              </a:rPr>
            </a:br>
            <a:endParaRPr lang="ru-RU" sz="2000" b="1" dirty="0">
              <a:cs typeface="Times New Roman" pitchFamily="18" charset="0"/>
            </a:endParaRPr>
          </a:p>
        </p:txBody>
      </p:sp>
      <p:pic>
        <p:nvPicPr>
          <p:cNvPr id="6146" name="Picture 2" descr="\\S3\кгу\Отдел ИПД\Общие\Виртуальная АКЗС\Сканы 3 раздел\FR834_10-5415-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055"/>
            <a:ext cx="297732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S3\кгу\Отдел ИПД\Общие\Виртуальная АКЗС\Сканы 3 раздел\FR834_10-5415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9" y="1411055"/>
            <a:ext cx="299625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S3\кгу\Отдел ИПД\Общие\Виртуальная АКЗС\Сканы 3 раздел\FR834_10-5415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51" y="1411055"/>
            <a:ext cx="296554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504"/>
            <a:ext cx="9144000" cy="1514304"/>
          </a:xfrm>
        </p:spPr>
        <p:txBody>
          <a:bodyPr>
            <a:noAutofit/>
          </a:bodyPr>
          <a:lstStyle/>
          <a:p>
            <a:r>
              <a:rPr lang="ru-RU" sz="1800" b="1" dirty="0"/>
              <a:t>Решение Алтайского краевого Совета народных депутатов </a:t>
            </a:r>
            <a:br>
              <a:rPr lang="ru-RU" sz="1800" b="1" dirty="0"/>
            </a:br>
            <a:r>
              <a:rPr lang="ru-RU" sz="1800" b="1" dirty="0"/>
              <a:t>«О сложившейся ситуации в крае в связи с последними событиями </a:t>
            </a:r>
            <a:br>
              <a:rPr lang="ru-RU" sz="1800" b="1" dirty="0"/>
            </a:br>
            <a:r>
              <a:rPr lang="ru-RU" sz="1800" b="1" dirty="0"/>
              <a:t>в стране и досрочных выборах в краевой представительный </a:t>
            </a:r>
            <a:br>
              <a:rPr lang="ru-RU" sz="1800" b="1" dirty="0"/>
            </a:br>
            <a:r>
              <a:rPr lang="ru-RU" sz="1800" b="1" dirty="0"/>
              <a:t>орган государственной власти». 14 октября 1993 г.</a:t>
            </a:r>
            <a:br>
              <a:rPr lang="ru-RU" sz="1800" b="1" dirty="0"/>
            </a:br>
            <a:r>
              <a:rPr lang="ru-RU" sz="1800" b="1" dirty="0"/>
              <a:t>ГААК. Ф.Р-834. Оп. 10. Д. 5422. Л. 76-77. Машинописный подлинник.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7170" name="Picture 2" descr="\\S3\кгу\Отдел ИПД\Общие\Виртуальная АКЗС\Сканы 3 раздел\FR834_10-5422-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31236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S3\кгу\Отдел ИПД\Общие\Виртуальная АКЗС\Сканы 3 раздел\FR834_10-5422-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4" y="1700808"/>
            <a:ext cx="305415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80920" cy="1368450"/>
          </a:xfrm>
        </p:spPr>
        <p:txBody>
          <a:bodyPr/>
          <a:lstStyle/>
          <a:p>
            <a:pPr indent="449263"/>
            <a:r>
              <a:rPr lang="ru-RU" sz="2400" dirty="0">
                <a:cs typeface="Times New Roman" pitchFamily="18" charset="0"/>
              </a:rPr>
              <a:t/>
            </a:r>
            <a:br>
              <a:rPr lang="ru-RU" sz="2400" dirty="0">
                <a:cs typeface="Times New Roman" pitchFamily="18" charset="0"/>
              </a:rPr>
            </a:b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36512" y="5534561"/>
            <a:ext cx="9180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+mn-lt"/>
              </a:rPr>
              <a:t>Из временного положения об Алтайском краевом Законодательном Собрании (утверждено решением малого Совета Алтайского краевого Совета </a:t>
            </a:r>
          </a:p>
          <a:p>
            <a:pPr algn="ctr"/>
            <a:r>
              <a:rPr lang="ru-RU" b="1" dirty="0">
                <a:latin typeface="+mn-lt"/>
              </a:rPr>
              <a:t>народных депутатов № 5). 20 января 1994 г.</a:t>
            </a:r>
          </a:p>
          <a:p>
            <a:pPr algn="ctr"/>
            <a:r>
              <a:rPr lang="ru-RU" b="1" dirty="0">
                <a:latin typeface="+mn-lt"/>
              </a:rPr>
              <a:t>ГААК. Ф.Р-834. Оп. 10. Д. 5488. Л. 7-7 об. Машинописный подлинник.</a:t>
            </a:r>
          </a:p>
        </p:txBody>
      </p:sp>
      <p:pic>
        <p:nvPicPr>
          <p:cNvPr id="8194" name="Picture 2" descr="\\S3\кгу\Отдел ИПД\Общие\Виртуальная АКЗС\Сканы 3 раздел\FR834_10-5488-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3" y="157535"/>
            <a:ext cx="3479005" cy="514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S3\кгу\Отдел ИПД\Общие\Виртуальная АКЗС\Сканы 3 раздел\FR834_10-5488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4" y="157535"/>
            <a:ext cx="3600400" cy="52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375" y="332656"/>
            <a:ext cx="9109075" cy="1312862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cs typeface="Times New Roman" pitchFamily="18" charset="0"/>
              </a:rPr>
              <a:t>Из стенографического отчета первой сессии 1-го созыва Алтайского краевого Законодательного Собрания. 29 марта 1994 г.</a:t>
            </a:r>
            <a:br>
              <a:rPr lang="ru-RU" sz="2200" b="1" dirty="0">
                <a:cs typeface="Times New Roman" pitchFamily="18" charset="0"/>
              </a:rPr>
            </a:br>
            <a:r>
              <a:rPr lang="ru-RU" sz="2200" b="1" dirty="0">
                <a:cs typeface="Times New Roman" pitchFamily="18" charset="0"/>
              </a:rPr>
              <a:t>ГААК. Ф.Р-1826. Оп. 1. Д. 10. Л. 2-4. Машинописный подлинник.</a:t>
            </a:r>
            <a:br>
              <a:rPr lang="ru-RU" sz="2200" b="1" dirty="0">
                <a:cs typeface="Times New Roman" pitchFamily="18" charset="0"/>
              </a:rPr>
            </a:br>
            <a:r>
              <a:rPr lang="ru-RU" sz="2200" b="1" dirty="0">
                <a:cs typeface="Times New Roman" pitchFamily="18" charset="0"/>
              </a:rPr>
              <a:t/>
            </a:r>
            <a:br>
              <a:rPr lang="ru-RU" sz="2200" b="1" dirty="0">
                <a:cs typeface="Times New Roman" pitchFamily="18" charset="0"/>
              </a:rPr>
            </a:br>
            <a:endParaRPr lang="ru-RU" sz="2200" b="1" dirty="0"/>
          </a:p>
        </p:txBody>
      </p:sp>
      <p:pic>
        <p:nvPicPr>
          <p:cNvPr id="9218" name="Picture 2" descr="\\S3\кгу\Отдел ИПД\Общие\Виртуальная АКЗС\Сканы 3 раздел\Р-1826-1-10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3239"/>
            <a:ext cx="2808312" cy="435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S3\кгу\Отдел ИПД\Общие\Виртуальная АКЗС\Сканы 3 раздел\Р-1826-1-10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13239"/>
            <a:ext cx="2850953" cy="43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S3\кгу\Отдел ИПД\Общие\Виртуальная АКЗС\Сканы 3 раздел\Р-1826-1-10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87" y="1713239"/>
            <a:ext cx="3022813" cy="46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90" y="332656"/>
            <a:ext cx="8928992" cy="864096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Постановление Алтайского краевого Законодательного Собрания № 6             «О структуре краевого Законодательного Собрания». 29 марта 1994 г.</a:t>
            </a:r>
            <a:br>
              <a:rPr lang="ru-RU" sz="2200" b="1" dirty="0"/>
            </a:br>
            <a:r>
              <a:rPr lang="ru-RU" sz="2200" b="1" dirty="0"/>
              <a:t>ГААК. Ф.Р-1826. Оп. 1. Д. 10. Л. 80-81. Машинописный подлинник.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0242" name="Picture 2" descr="\\S3\кгу\Отдел ИПД\Общие\Виртуальная АКЗС\Сканы 3 раздел\1826-1-10-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" y="1124744"/>
            <a:ext cx="3384376" cy="5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S3\кгу\Отдел ИПД\Общие\Виртуальная АКЗС\Сканы 3 раздел\1826-1-10-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11" y="1124744"/>
            <a:ext cx="528237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hit_zal2\Desktop\для презентации АКЗС\1826-1-10-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25144"/>
            <a:ext cx="5282370" cy="122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92088"/>
          </a:xfrm>
        </p:spPr>
        <p:txBody>
          <a:bodyPr>
            <a:noAutofit/>
          </a:bodyPr>
          <a:lstStyle/>
          <a:p>
            <a:r>
              <a:rPr lang="ru-RU" sz="1800" b="1" dirty="0"/>
              <a:t>Из закона Алтайского края </a:t>
            </a:r>
            <a:br>
              <a:rPr lang="ru-RU" sz="1800" b="1" dirty="0"/>
            </a:br>
            <a:r>
              <a:rPr lang="ru-RU" sz="1800" b="1" dirty="0"/>
              <a:t>«О приватизации государственных предприятий в Алтайском крае» </a:t>
            </a:r>
            <a:br>
              <a:rPr lang="ru-RU" sz="1800" b="1" dirty="0"/>
            </a:br>
            <a:r>
              <a:rPr lang="ru-RU" sz="1800" b="1" dirty="0"/>
              <a:t>(утвержден постановлением Алтайского краевого </a:t>
            </a:r>
            <a:br>
              <a:rPr lang="ru-RU" sz="1800" b="1" dirty="0"/>
            </a:br>
            <a:r>
              <a:rPr lang="ru-RU" sz="1800" b="1" dirty="0"/>
              <a:t>Законодательного Собрания № 58). 12 июля 1994 г.</a:t>
            </a:r>
            <a:br>
              <a:rPr lang="ru-RU" sz="1800" b="1" dirty="0"/>
            </a:br>
            <a:r>
              <a:rPr lang="ru-RU" sz="1800" b="1" dirty="0"/>
              <a:t>ГААК. Ф.Р-1826. Оп. 1. Д. 27. Л. 31-32. Машинописный подлинник.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11266" name="Picture 2" descr="\\S3\кгу\Отдел ИПД\Общие\Виртуальная АКЗС\Сканы 3 раздел\Р-1826-1-27-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9990"/>
            <a:ext cx="3600400" cy="53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S3\кгу\Отдел ИПД\Общие\Виртуальная АКЗС\Сканы 3 раздел\Р-1826-1-27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54855"/>
            <a:ext cx="3600400" cy="538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4484688" cy="1656184"/>
          </a:xfrm>
        </p:spPr>
        <p:txBody>
          <a:bodyPr>
            <a:normAutofit/>
          </a:bodyPr>
          <a:lstStyle/>
          <a:p>
            <a:r>
              <a:rPr lang="ru-RU" sz="2400" dirty="0">
                <a:cs typeface="Times New Roman" pitchFamily="18" charset="0"/>
              </a:rPr>
              <a:t/>
            </a:r>
            <a:br>
              <a:rPr lang="ru-RU" sz="2400" dirty="0">
                <a:cs typeface="Times New Roman" pitchFamily="18" charset="0"/>
              </a:rPr>
            </a:br>
            <a:r>
              <a:rPr lang="ru-RU" sz="2400" dirty="0">
                <a:cs typeface="Times New Roman" pitchFamily="18" charset="0"/>
              </a:rPr>
              <a:t/>
            </a:r>
            <a:br>
              <a:rPr lang="ru-RU" sz="2400" dirty="0"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75690"/>
            <a:ext cx="9108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Из закона Алтайского края «О территориальном устройстве Алтайского края» (утвержден постановлением Алтайского краевого </a:t>
            </a:r>
          </a:p>
          <a:p>
            <a:pPr algn="ctr"/>
            <a:r>
              <a:rPr lang="ru-RU" sz="2000" b="1" dirty="0">
                <a:latin typeface="+mn-lt"/>
              </a:rPr>
              <a:t>Законодательного Собрания № 258). 31 октября 1995 г.	</a:t>
            </a:r>
          </a:p>
          <a:p>
            <a:pPr algn="ctr"/>
            <a:r>
              <a:rPr lang="ru-RU" sz="2000" b="1" dirty="0">
                <a:latin typeface="+mn-lt"/>
              </a:rPr>
              <a:t>ГААК. Ф.Р-1826. Оп. 1. Д. 88. Л. 126-128. Машинописный подлинник.</a:t>
            </a:r>
          </a:p>
        </p:txBody>
      </p:sp>
      <p:pic>
        <p:nvPicPr>
          <p:cNvPr id="12290" name="Picture 2" descr="\\S3\кгу\Отдел ИПД\Общие\Виртуальная АКЗС\Сканы 3 раздел\Р-1826-1-88-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" y="1656094"/>
            <a:ext cx="2933000" cy="45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S3\кгу\Отдел ИПД\Общие\Виртуальная АКЗС\Сканы 3 раздел\Р-1826-1-88-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011" y="1656094"/>
            <a:ext cx="2997978" cy="45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S3\кгу\Отдел ИПД\Общие\Виртуальная АКЗС\Сканы 3 раздел\Р-1826-1-88-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10" y="1656093"/>
            <a:ext cx="2912475" cy="45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584325"/>
          </a:xfrm>
        </p:spPr>
        <p:txBody>
          <a:bodyPr>
            <a:noAutofit/>
          </a:bodyPr>
          <a:lstStyle/>
          <a:p>
            <a:r>
              <a:rPr lang="ru-RU" sz="1800" b="1" dirty="0"/>
              <a:t>Из закона Алтайского края </a:t>
            </a:r>
            <a:br>
              <a:rPr lang="ru-RU" sz="1800" b="1" dirty="0"/>
            </a:br>
            <a:r>
              <a:rPr lang="ru-RU" sz="1800" b="1" dirty="0"/>
              <a:t>«Об основах местного самоуправления в Алтайском крае» </a:t>
            </a:r>
            <a:br>
              <a:rPr lang="ru-RU" sz="1800" b="1" dirty="0"/>
            </a:br>
            <a:r>
              <a:rPr lang="ru-RU" sz="1800" b="1" dirty="0"/>
              <a:t>(утвержден постановлением Алтайского краевого </a:t>
            </a:r>
            <a:br>
              <a:rPr lang="ru-RU" sz="1800" b="1" dirty="0"/>
            </a:br>
            <a:r>
              <a:rPr lang="ru-RU" sz="1800" b="1" dirty="0"/>
              <a:t>законодательного Собрания № 298). 5 декабря 1995 г.</a:t>
            </a:r>
            <a:br>
              <a:rPr lang="ru-RU" sz="1800" b="1" dirty="0"/>
            </a:br>
            <a:r>
              <a:rPr lang="ru-RU" sz="1800" b="1" dirty="0"/>
              <a:t>ГААК. Ф.Р-1826. Оп. 1. Д. 90. Л. 194-226. Машинописный подлинник.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13314" name="Picture 2" descr="\\S3\кгу\Отдел ИПД\Общие\Виртуальная АКЗС\Сканы 3 раздел\Р-1826-1-90-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4" y="1344070"/>
            <a:ext cx="3528393" cy="55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S3\кгу\Отдел ИПД\Общие\Виртуальная АКЗС\Сканы 3 раздел\Р-1826-1-90-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55" y="1344070"/>
            <a:ext cx="3606956" cy="55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>
          <a:xfrm>
            <a:off x="215008" y="260648"/>
            <a:ext cx="8928992" cy="1296665"/>
          </a:xfrm>
        </p:spPr>
        <p:txBody>
          <a:bodyPr/>
          <a:lstStyle/>
          <a:p>
            <a:r>
              <a:rPr lang="ru-RU" sz="2000" b="1" dirty="0"/>
              <a:t>Депутат Алтайского краевого Совета депутатов трудящихся                               И.Я. Шумаков на встрече с избирателями в Алейском районе. 1970 г.</a:t>
            </a:r>
            <a:br>
              <a:rPr lang="ru-RU" sz="2000" b="1" dirty="0"/>
            </a:br>
            <a:r>
              <a:rPr lang="ru-RU" sz="2000" b="1" dirty="0"/>
              <a:t>ГААК. Фотодокументы. Оп. 3. Фотоальбом № 151. Л. 84. Позитив.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5362" name="Picture 2" descr="\\S3\кгу\Отдел ИПД\Общие\Виртуальная АКЗС\Сканы 2 раздел\ФА-151-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4" y="1413297"/>
            <a:ext cx="7656971" cy="511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553596"/>
          </a:xfrm>
        </p:spPr>
        <p:txBody>
          <a:bodyPr/>
          <a:lstStyle/>
          <a:p>
            <a:r>
              <a:rPr lang="ru-RU" sz="2000" b="1" dirty="0">
                <a:cs typeface="Times New Roman" pitchFamily="18" charset="0"/>
              </a:rPr>
              <a:t>Встреча ветеранов Великой Отечественной войны с руководителями советских и партийных органов в канун 45-летия Победы. 7 мая 1990 г.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ГААК. Фотодокументы. Оп. 1. Д. 11594. Позитив.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dirty="0">
                <a:cs typeface="Times New Roman" pitchFamily="18" charset="0"/>
              </a:rPr>
              <a:t/>
            </a:r>
            <a:br>
              <a:rPr lang="ru-RU" sz="2000" dirty="0">
                <a:cs typeface="Times New Roman" pitchFamily="18" charset="0"/>
              </a:rPr>
            </a:br>
            <a:endParaRPr lang="ru-RU" sz="2000" dirty="0">
              <a:cs typeface="Times New Roman" pitchFamily="18" charset="0"/>
            </a:endParaRPr>
          </a:p>
        </p:txBody>
      </p:sp>
      <p:pic>
        <p:nvPicPr>
          <p:cNvPr id="14338" name="Picture 2" descr="\\S3\кгу\Отдел ИПД\Общие\Виртуальная АКЗС\Сканы 2 раздел\11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29063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628800"/>
          </a:xfrm>
        </p:spPr>
        <p:txBody>
          <a:bodyPr>
            <a:noAutofit/>
          </a:bodyPr>
          <a:lstStyle/>
          <a:p>
            <a:pPr indent="449263"/>
            <a:r>
              <a:rPr lang="ru-RU" sz="2000" b="1" dirty="0"/>
              <a:t>Выписка из протокола заседания Президиума Всероссийского центрального исполнительного комитета об образовании организационного комитета ВЦИК по Алтайскому краю. 13 октября 1937 г.</a:t>
            </a:r>
            <a:br>
              <a:rPr lang="ru-RU" sz="2000" b="1" dirty="0"/>
            </a:br>
            <a:r>
              <a:rPr lang="ru-RU" sz="2000" b="1" dirty="0"/>
              <a:t>ГААК. Ф.Р-1с. Оп. 1 </a:t>
            </a:r>
            <a:r>
              <a:rPr lang="ru-RU" sz="2000" b="1" dirty="0" err="1"/>
              <a:t>сч</a:t>
            </a:r>
            <a:r>
              <a:rPr lang="ru-RU" sz="2000" b="1" dirty="0"/>
              <a:t>. Д. 3. Л. 4. Рассылочный экземпляр.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3074" name="Picture 2" descr="\\S3\кгу\Отдел ИПД\Общие\Виртуальная АКЗС\Сканы 1 раздел\ОСД.р-1с-1сч-3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840760" cy="51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296987"/>
          </a:xfrm>
        </p:spPr>
        <p:txBody>
          <a:bodyPr/>
          <a:lstStyle/>
          <a:p>
            <a:r>
              <a:rPr lang="ru-RU" sz="1800" b="1" dirty="0"/>
              <a:t>Выступление председателя краевого Совета народных депутатов А.А. Сурикова перед митингующими. Фото В.М. Садчикова. 5 августа 1992 г.</a:t>
            </a:r>
            <a:br>
              <a:rPr lang="ru-RU" sz="1800" b="1" dirty="0"/>
            </a:br>
            <a:r>
              <a:rPr lang="ru-RU" sz="1800" b="1" dirty="0"/>
              <a:t>ГААК. Ф.Р-1910. Оп. 1. Д. 335. Негатив.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16386" name="Picture 2" descr="\\S3\кгу\Отдел ИПД\Общие\Виртуальная АКЗС\Сканы 3 раздел\Р-1910-1-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774124" cy="451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32165" cy="1980158"/>
          </a:xfrm>
        </p:spPr>
        <p:txBody>
          <a:bodyPr/>
          <a:lstStyle/>
          <a:p>
            <a:r>
              <a:rPr lang="ru-RU" sz="2400" dirty="0">
                <a:cs typeface="Times New Roman" pitchFamily="18" charset="0"/>
              </a:rPr>
              <a:t/>
            </a:r>
            <a:br>
              <a:rPr lang="ru-RU" sz="2400" dirty="0">
                <a:cs typeface="Times New Roman" pitchFamily="18" charset="0"/>
              </a:rPr>
            </a:br>
            <a:r>
              <a:rPr lang="ru-RU" sz="1800" b="1" dirty="0">
                <a:cs typeface="Times New Roman" pitchFamily="18" charset="0"/>
              </a:rPr>
              <a:t>Старейший депутат Алтайского краевого Законодательного Собрания, член комитета по аграрной политике и природопользования Виталий Александрович Сафронов (справа) поздравляет Ивана Ивановича </a:t>
            </a:r>
            <a:r>
              <a:rPr lang="ru-RU" sz="1800" b="1" dirty="0" err="1">
                <a:cs typeface="Times New Roman" pitchFamily="18" charset="0"/>
              </a:rPr>
              <a:t>Лоора</a:t>
            </a:r>
            <a:r>
              <a:rPr lang="ru-RU" sz="1800" b="1" dirty="0">
                <a:cs typeface="Times New Roman" pitchFamily="18" charset="0"/>
              </a:rPr>
              <a:t> с избранием на должность председателя Алтайского краевого Законодательного Собрания 6-го созыва. </a:t>
            </a:r>
            <a:br>
              <a:rPr lang="ru-RU" sz="1800" b="1" dirty="0">
                <a:cs typeface="Times New Roman" pitchFamily="18" charset="0"/>
              </a:rPr>
            </a:br>
            <a:r>
              <a:rPr lang="ru-RU" sz="1800" b="1" dirty="0">
                <a:cs typeface="Times New Roman" pitchFamily="18" charset="0"/>
              </a:rPr>
              <a:t>Фото Д.В. Черских. 20 декабря 2011 г.</a:t>
            </a:r>
            <a:br>
              <a:rPr lang="ru-RU" sz="1800" b="1" dirty="0">
                <a:cs typeface="Times New Roman" pitchFamily="18" charset="0"/>
              </a:rPr>
            </a:br>
            <a:r>
              <a:rPr lang="ru-RU" sz="1800" b="1" dirty="0">
                <a:cs typeface="Times New Roman" pitchFamily="18" charset="0"/>
              </a:rPr>
              <a:t>ГААК. Ф.Р-1826. Оп. 1 ЭФ. Д. 10/1. Электронный документ</a:t>
            </a:r>
            <a:r>
              <a:rPr lang="ru-RU" sz="2400" b="1" dirty="0">
                <a:cs typeface="Times New Roman" pitchFamily="18" charset="0"/>
              </a:rPr>
              <a:t>.</a:t>
            </a:r>
            <a:br>
              <a:rPr lang="ru-RU" sz="2400" b="1" dirty="0">
                <a:cs typeface="Times New Roman" pitchFamily="18" charset="0"/>
              </a:rPr>
            </a:br>
            <a:r>
              <a:rPr lang="ru-RU" sz="2400" dirty="0">
                <a:cs typeface="Times New Roman" pitchFamily="18" charset="0"/>
              </a:rPr>
              <a:t/>
            </a:r>
            <a:br>
              <a:rPr lang="ru-RU" sz="2400" dirty="0">
                <a:cs typeface="Times New Roman" pitchFamily="18" charset="0"/>
              </a:rPr>
            </a:br>
            <a:endParaRPr lang="ru-RU" sz="2000" b="1" dirty="0"/>
          </a:p>
        </p:txBody>
      </p:sp>
      <p:pic>
        <p:nvPicPr>
          <p:cNvPr id="17410" name="Picture 2" descr="\\S3\кгу\Отдел ИПД\Общие\Виртуальная АКЗС\Сканы 3 раздел\Р-1826-1 ЭФ-10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564904"/>
            <a:ext cx="5619750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2007096"/>
          </a:xfrm>
        </p:spPr>
        <p:txBody>
          <a:bodyPr/>
          <a:lstStyle/>
          <a:p>
            <a:r>
              <a:rPr lang="ru-RU" sz="1600" b="1" dirty="0"/>
              <a:t>Встреча председателя Совета Федерации Федерального Собрания Российской Федерации Валентины Ивановны Матвиенко (первый ряд, пятая слева) с Губернатором Алтайского края Александром Богдановичем </a:t>
            </a:r>
            <a:r>
              <a:rPr lang="ru-RU" sz="1600" b="1" dirty="0" err="1"/>
              <a:t>Карлиным</a:t>
            </a:r>
            <a:r>
              <a:rPr lang="ru-RU" sz="1600" b="1" dirty="0"/>
              <a:t> (первый ряд, четвертый слева), председателем Алтайского краевого Законодательного Собрания 6-го созыва Иваном Ивановичем </a:t>
            </a:r>
            <a:r>
              <a:rPr lang="ru-RU" sz="1600" b="1" dirty="0" err="1"/>
              <a:t>Лоором</a:t>
            </a:r>
            <a:r>
              <a:rPr lang="ru-RU" sz="1600" b="1" dirty="0"/>
              <a:t> (первый ряд, шестой слева) и депутатами Алтайского краевого Законодательного Собрания в Парламентском центре. Фото Д.В. </a:t>
            </a:r>
            <a:r>
              <a:rPr lang="ru-RU" sz="1600" b="1" dirty="0" err="1"/>
              <a:t>Черских</a:t>
            </a:r>
            <a:r>
              <a:rPr lang="ru-RU" sz="1600" b="1" dirty="0"/>
              <a:t>. 27  июня 2013 г. ГААК. Ф.Р-1826.Оп. 1 ЭФ. Д. 20/1. Электронный документ.</a:t>
            </a:r>
            <a:br>
              <a:rPr lang="ru-RU" sz="1600" b="1" dirty="0"/>
            </a:b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chit_zal2\Desktop\Выставки 2024\АКЗС\Сканы 3 раздел\Р-1826-1ЭФ-20.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"/>
          <a:stretch/>
        </p:blipFill>
        <p:spPr bwMode="auto">
          <a:xfrm>
            <a:off x="863588" y="1916832"/>
            <a:ext cx="7416824" cy="48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727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895"/>
            <a:ext cx="9036496" cy="2007096"/>
          </a:xfrm>
        </p:spPr>
        <p:txBody>
          <a:bodyPr/>
          <a:lstStyle/>
          <a:p>
            <a:r>
              <a:rPr lang="ru-RU" sz="1600" b="1" dirty="0"/>
              <a:t>Депутаты Алтайского краевого Законодательного Собрания 7-го созыва, депутаты Молодежного Парламента Алтайского края, представители общественных организаций и молодежных парламентских структур республик Тыва и Алтай на праздновании 15-летия Молодежного Парламента Алтайского края. Фото Д.В. Черских. 13 декабря 2017 г. </a:t>
            </a:r>
            <a:br>
              <a:rPr lang="ru-RU" sz="1600" b="1" dirty="0"/>
            </a:br>
            <a:r>
              <a:rPr lang="ru-RU" sz="1600" b="1" dirty="0"/>
              <a:t>ГААК. Ф.Р-1826.Оп. 1 ЭФ. Д. 43/1. Электронный документ.</a:t>
            </a:r>
            <a:br>
              <a:rPr lang="ru-RU" sz="1600" b="1" dirty="0"/>
            </a:b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20484" name="Picture 4" descr="\\S3\кгу\Отдел ИПД\Общие\Виртуальная АКЗС\Сканы 3 раздел\Р-1826-1ЭФ-43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830516" cy="455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10544"/>
            <a:ext cx="4568050" cy="2636912"/>
          </a:xfrm>
        </p:spPr>
        <p:txBody>
          <a:bodyPr>
            <a:normAutofit fontScale="90000"/>
          </a:bodyPr>
          <a:lstStyle/>
          <a:p>
            <a:pPr indent="449263"/>
            <a:r>
              <a:rPr lang="ru-RU" sz="2000" dirty="0">
                <a:cs typeface="Times New Roman" pitchFamily="18" charset="0"/>
              </a:rPr>
              <a:t/>
            </a:r>
            <a:br>
              <a:rPr lang="ru-RU" sz="2000" dirty="0">
                <a:cs typeface="Times New Roman" pitchFamily="18" charset="0"/>
              </a:rPr>
            </a:br>
            <a:r>
              <a:rPr lang="ru-RU" sz="2200" b="1" dirty="0">
                <a:cs typeface="Times New Roman" pitchFamily="18" charset="0"/>
              </a:rPr>
              <a:t>Заметка члена краевой комиссии по выборам в Алтайский краевой Совет депутатов трудящихся В. Ена «Кандидаты народа», опубликованная в газете «Алтайская правда». 24 декабря 1939 г.	</a:t>
            </a:r>
            <a:br>
              <a:rPr lang="ru-RU" sz="2200" b="1" dirty="0">
                <a:cs typeface="Times New Roman" pitchFamily="18" charset="0"/>
              </a:rPr>
            </a:br>
            <a:r>
              <a:rPr lang="ru-RU" sz="2200" b="1" dirty="0">
                <a:cs typeface="Times New Roman" pitchFamily="18" charset="0"/>
              </a:rPr>
              <a:t>ГААК. Фонд газет. Оп. 9. Д. 14. Типографская печать.</a:t>
            </a:r>
            <a:r>
              <a:rPr lang="ru-RU" sz="2000" dirty="0">
                <a:cs typeface="Times New Roman" pitchFamily="18" charset="0"/>
              </a:rPr>
              <a:t/>
            </a:r>
            <a:br>
              <a:rPr lang="ru-RU" sz="2000" dirty="0">
                <a:cs typeface="Times New Roman" pitchFamily="18" charset="0"/>
              </a:rPr>
            </a:br>
            <a:endParaRPr lang="ru-RU" sz="2600" dirty="0"/>
          </a:p>
        </p:txBody>
      </p:sp>
      <p:pic>
        <p:nvPicPr>
          <p:cNvPr id="4098" name="Picture 2" descr="\\S3\кгу\Отдел ИПД\Общие\Виртуальная АКЗС\Сканы 1 раздел\ФОНД газет-9-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51" y="44624"/>
            <a:ext cx="4568049" cy="66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txBody>
          <a:bodyPr/>
          <a:lstStyle/>
          <a:p>
            <a:r>
              <a:rPr lang="ru-RU" sz="1800" b="1" dirty="0"/>
              <a:t>Наблюдатель за ходом выборов депутатов Алтайского краевого Совета депутатов трудящихся на 6-м избирательном участке г. Камня. 24 декабря 1939 г.</a:t>
            </a:r>
            <a:br>
              <a:rPr lang="ru-RU" sz="1800" b="1" dirty="0"/>
            </a:br>
            <a:r>
              <a:rPr lang="ru-RU" sz="1800" b="1" dirty="0"/>
              <a:t>ГААК. Фотодокументы. Оп. 1. Д. 12858. Позитив.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5122" name="Picture 2" descr="\\S3\кгу\Отдел ИПД\Общие\Виртуальная АКЗС\Сканы 1 раздел\12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200800" cy="49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1800" b="1" dirty="0"/>
              <a:t>Выдача бюллетеней на 6-м избирательном участке г. Камня в день выборов в Алтайский краевой Совет депутатов трудящихся. 24 декабря 1939 г.</a:t>
            </a:r>
            <a:br>
              <a:rPr lang="ru-RU" sz="1800" b="1" dirty="0"/>
            </a:br>
            <a:r>
              <a:rPr lang="ru-RU" sz="1800" b="1" dirty="0"/>
              <a:t>ГААК. Фотодокументы. Оп. 1. Д. 12856. Позитив.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7170" name="Picture 2" descr="\\S3\кгу\Отдел ИПД\Общие\Виртуальная АКЗС\Сканы 1 раздел\128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840759" cy="478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3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/>
          <a:lstStyle/>
          <a:p>
            <a:r>
              <a:rPr lang="ru-RU" sz="1800" b="1" dirty="0"/>
              <a:t>Кабины для голосования на 6-м избирательном участке г. Камня в день выборов в Алтайский краевой Совет депутатов трудящихся. 24 декабря 1939 г.</a:t>
            </a:r>
            <a:br>
              <a:rPr lang="ru-RU" sz="1800" b="1" dirty="0"/>
            </a:br>
            <a:r>
              <a:rPr lang="ru-RU" sz="1800" b="1" dirty="0"/>
              <a:t>ГААК. Фотодокументы. Оп. 1. Д. 12857. Позитив.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6146" name="Picture 2" descr="\\S3\кгу\Отдел ИПД\Общие\Виртуальная АКЗС\Сканы 1 раздел\12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200800" cy="492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556792"/>
          </a:xfrm>
        </p:spPr>
        <p:txBody>
          <a:bodyPr/>
          <a:lstStyle/>
          <a:p>
            <a:pPr indent="449263"/>
            <a:r>
              <a:rPr lang="ru-RU" sz="2400" dirty="0">
                <a:cs typeface="Times New Roman" pitchFamily="18" charset="0"/>
              </a:rPr>
              <a:t/>
            </a:r>
            <a:br>
              <a:rPr lang="ru-RU" sz="2400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Информация об открытии первой сессии 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Алтайского краевого Совета депутатов трудящихся, 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опубликованная в газете «Алтайская правда». 8 января 1940 г.</a:t>
            </a:r>
            <a:br>
              <a:rPr lang="ru-RU" sz="2000" b="1" dirty="0">
                <a:cs typeface="Times New Roman" pitchFamily="18" charset="0"/>
              </a:rPr>
            </a:br>
            <a:r>
              <a:rPr lang="ru-RU" sz="2000" b="1" dirty="0">
                <a:cs typeface="Times New Roman" pitchFamily="18" charset="0"/>
              </a:rPr>
              <a:t>Фонд газет. Оп. 9. Д. 15. Типографская печать</a:t>
            </a:r>
            <a:r>
              <a:rPr lang="ru-RU" sz="2400" b="1" dirty="0">
                <a:cs typeface="Times New Roman" pitchFamily="18" charset="0"/>
              </a:rPr>
              <a:t>.</a:t>
            </a:r>
            <a:r>
              <a:rPr lang="ru-RU" sz="2400" dirty="0">
                <a:cs typeface="Times New Roman" pitchFamily="18" charset="0"/>
              </a:rPr>
              <a:t/>
            </a:r>
            <a:br>
              <a:rPr lang="ru-RU" sz="2400" dirty="0"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9218" name="Picture 2" descr="\\S3\кгу\Отдел ИПД\Общие\Виртуальная АКЗС\Сканы 1 раздел\АП 8 января 1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39"/>
            <a:ext cx="4291178" cy="498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archive\Архив ИПД\Выставки\Выставка - Стремясь обеспечить благополучие (конституция) 26.04.2019\сканы выставка\нене\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5550"/>
            <a:ext cx="2905082" cy="41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1964</TotalTime>
  <Words>928</Words>
  <Application>Microsoft Office PowerPoint</Application>
  <PresentationFormat>Экран (4:3)</PresentationFormat>
  <Paragraphs>63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1_Оформление по умолчанию</vt:lpstr>
      <vt:lpstr>Презентация PowerPoint</vt:lpstr>
      <vt:lpstr>Из Конституции РСФСР о местных органах государственной власти.                      21 января 1937 г. // Конституция (основной закон) Российской Советской Федеративной Социалистической Республики. 1938 г. Глава VIII. Стр. 13-15. НСБ ГААК.</vt:lpstr>
      <vt:lpstr>Постановление ЦИК СССР о разделении Западно-Сибирского края на Новосибирскую область и Алтайский край. 28 сентября 1937 г. // Собрание законов и распоряжений рабоче-крестьянского правительства СССР. 19 октября 1937 г. № 66. Ст. 302. Л. 618-619. НСБ ГААК. Типографский экземпляр. </vt:lpstr>
      <vt:lpstr>Выписка из протокола заседания Президиума Всероссийского центрального исполнительного комитета об образовании организационного комитета ВЦИК по Алтайскому краю. 13 октября 1937 г. ГААК. Ф.Р-1с. Оп. 1 сч. Д. 3. Л. 4. Рассылочный экземпляр. </vt:lpstr>
      <vt:lpstr> Заметка члена краевой комиссии по выборам в Алтайский краевой Совет депутатов трудящихся В. Ена «Кандидаты народа», опубликованная в газете «Алтайская правда». 24 декабря 1939 г.  ГААК. Фонд газет. Оп. 9. Д. 14. Типографская печать. </vt:lpstr>
      <vt:lpstr>Наблюдатель за ходом выборов депутатов Алтайского краевого Совета депутатов трудящихся на 6-м избирательном участке г. Камня. 24 декабря 1939 г. ГААК. Фотодокументы. Оп. 1. Д. 12858. Позитив. </vt:lpstr>
      <vt:lpstr>Выдача бюллетеней на 6-м избирательном участке г. Камня в день выборов в Алтайский краевой Совет депутатов трудящихся. 24 декабря 1939 г. ГААК. Фотодокументы. Оп. 1. Д. 12856. Позитив. </vt:lpstr>
      <vt:lpstr>Кабины для голосования на 6-м избирательном участке г. Камня в день выборов в Алтайский краевой Совет депутатов трудящихся. 24 декабря 1939 г. ГААК. Фотодокументы. Оп. 1. Д. 12857. Позитив. </vt:lpstr>
      <vt:lpstr> Информация об открытии первой сессии  Алтайского краевого Совета депутатов трудящихся,  опубликованная в газете «Алтайская правда». 8 января 1940 г. Фонд газет. Оп. 9. Д. 15. Типографская печать. </vt:lpstr>
      <vt:lpstr>Николай Андрианович Смердов,  председатель оргкомитета ВЦИК по Алтайскому краю (1938-1943 гг.), председатель исполнительного комитета Алтайского краевого Совета депутатов трудящихся (декабрь 1939-январь 1943 гг.). 1937 г. ГААК. Ф.П-1. Оп. 45. Д. 592. Л. 39. Копия. </vt:lpstr>
      <vt:lpstr>           .      Стенограмма первой сессии Алтайского краевого Совета депутатов трудящихся Алтайского края. 7 января 1940 г.  ГААК. Ф.Р-834. Оп. 2. Д. 65. Л. 1-2.  Машинописная копия с рукописными правками.    . Дво  «.          </vt:lpstr>
      <vt:lpstr>Из доклада председателя мандатной комиссии И.В. Трифонова  о результатах проверки документов и материалов по выборам в  Алтайский краевой Совет депутатов трудящихся. 8 января 1940 г. ГААК. Ф.Р-834. Оп. 2. Д. 65. Л. 23-25. Машинописный подлинник. </vt:lpstr>
      <vt:lpstr>Приветствие И.В. Сталину от депутатов первой сессии  Алтайского краевого Совета депутатов трудящихся. 8 января 1940 г. ГААК. Ф.Р-834. Оп. 2. Д. 66. Л. 74-75.  Машинописная копия с рукописными правками. </vt:lpstr>
      <vt:lpstr>Из решения второй сессии Алтайского краевого Совета  депутатов трудящихся о плане развития народного хозяйства и  культуры края на 1940 г. 22 мая 1940 г.  ГААК. Ф.Р-834. Оп. 1. Д. 116. Л. 302-303. Машинописная копия. </vt:lpstr>
      <vt:lpstr>Докладная записка председателя Алтайского крайисполкома  председателю СНК РСФСР о необходимости строительства в 1941 г. коммунальной теплоэлектроцентрали в г. Барнауле. 2 ноября 1940 г. ГААК. Ф.Р-834. Оп. 1. Д. 65. Л. 281-282. Машинописный подлинник. </vt:lpstr>
      <vt:lpstr>Из текста открытого письма депутатов краевого Совета И.В. Сталину. [Январь 1948 г.]. ГААК. Ф.Р-834. Оп. 2. Д. 84. Л. 341-344. Машинописная копия. </vt:lpstr>
      <vt:lpstr>Из справки о работе постоянной комиссии здравоохранения и социального обеспечения исполнительного комитета Алтайского краевого Совета депутатов трудящихся. [Не ранее 30 июня 1952 г.]. ГААК. Ф.Р-834. Оп. 4. Д. 800. Л. 161-165. Машинописный подлинник.  </vt:lpstr>
      <vt:lpstr>Депутат Алтайского краевого Совета народных депутатов                   А.А. Рассадова (слева) консультирует пациента. 1967 г. ГААК. Фотодокументы.  Оп. 2. Д. 1-247. Негатив. </vt:lpstr>
      <vt:lpstr>Презентация PowerPoint</vt:lpstr>
      <vt:lpstr> Из сообщения первого заместителя председателя Алтайского крайисполкома В.Т. Христенко о выполнении решения Алтайского краевого Совета народных депутатов от 23 декабря 1975 г. «О состоянии и мерах дальнейшего улучшения социального обеспечения в крае». 17 июля 1980 г. ГААК. Ф.Р-834. Оп. 10. Д. 2273. Л. 313-315. Машинописный подлинник.  </vt:lpstr>
      <vt:lpstr>Презентация PowerPoint</vt:lpstr>
      <vt:lpstr>Презентация PowerPoint</vt:lpstr>
      <vt:lpstr>Из решения Алтайского краевого Совета народных депутатов  «О дополнительных мерах по повышению надежности работы энергетического, жилищно-коммунального хозяйства, других предприятий и учреждений, связанных с жизнеобеспечением населения городов и сел края». 15 марта 1985 г.   ГААК. Ф.Р-834. Оп. 10. Д. 3552. Л. 196 об.-197. Машинописный отпуск.  </vt:lpstr>
      <vt:lpstr>Решение Алтайского краевого Совета народных депутатов  «О работе народного хозяйства края в условиях действия закона СССР «Об общих началах местного самоуправления и местного хозяйства в СССР» и подготовки к переходу на регулируемые рыночные отношения». 27 июня 1990 г. ГААК. Ф.Р-834. Оп. 10. Д. 4661. Л. 333-335. Машинописный подлинник. </vt:lpstr>
      <vt:lpstr>Презентация PowerPoint</vt:lpstr>
      <vt:lpstr>Решение Алтайского краевого Совета народных депутатов  «О социально-политической обстановке в крае и деятельности  Президиума краевого Совета, крайисполкома и должностных лиц  в дни государственного переворота». 29 августа 1991 г. ГААК. Ф.Р-834. Оп. 10. Д. 4828. Л. 289-290. Машинописный подлинник. </vt:lpstr>
      <vt:lpstr> Решение Алтайского краевого Совета народных депутатов «О выборах председателя краевого Совета народных депутатов». 29 августа 1991 г. ГААК. Ф.Р-834. Оп. 10. Д. 4828. Л. 291. Машинописный подлинник.  </vt:lpstr>
      <vt:lpstr>Решение Алтайского краевого Совета народных депутатов о кандидатурах на должность главы администрации Алтайского края. 29 августа 1991 г. ГААК. Ф.Р-834. Оп. 10. Д. 4828. Л. 297. Машинописный подлинник.</vt:lpstr>
      <vt:lpstr>Из решения малого Совета Алтайского краевого Совета  народных депутатов № 5 «О социальной защите населения края в условиях отпуска цен». 24 января 1992 г. ГААК. Ф.Р-834. Оп. 10. Д. 5215. Л. 119-121. Машинописный подлинник.   </vt:lpstr>
      <vt:lpstr>Решение Алтайского краевого Совета народных депутатов  «О проектах Конституции Российской Федерации». 18 мая 1993 г. ГААК. Ф.Р-834. Оп. 10. Д. 5415. Л. 14-16. Машинописный подлинник.  </vt:lpstr>
      <vt:lpstr>Решение Алтайского краевого Совета народных депутатов  «О сложившейся ситуации в крае в связи с последними событиями  в стране и досрочных выборах в краевой представительный  орган государственной власти». 14 октября 1993 г. ГААК. Ф.Р-834. Оп. 10. Д. 5422. Л. 76-77. Машинописный подлинник. </vt:lpstr>
      <vt:lpstr> </vt:lpstr>
      <vt:lpstr>Из стенографического отчета первой сессии 1-го созыва Алтайского краевого Законодательного Собрания. 29 марта 1994 г. ГААК. Ф.Р-1826. Оп. 1. Д. 10. Л. 2-4. Машинописный подлинник.  </vt:lpstr>
      <vt:lpstr>Постановление Алтайского краевого Законодательного Собрания № 6             «О структуре краевого Законодательного Собрания». 29 марта 1994 г. ГААК. Ф.Р-1826. Оп. 1. Д. 10. Л. 80-81. Машинописный подлинник.  </vt:lpstr>
      <vt:lpstr>Из закона Алтайского края  «О приватизации государственных предприятий в Алтайском крае»  (утвержден постановлением Алтайского краевого  Законодательного Собрания № 58). 12 июля 1994 г. ГААК. Ф.Р-1826. Оп. 1. Д. 27. Л. 31-32. Машинописный подлинник. </vt:lpstr>
      <vt:lpstr>  </vt:lpstr>
      <vt:lpstr>Из закона Алтайского края  «Об основах местного самоуправления в Алтайском крае»  (утвержден постановлением Алтайского краевого  законодательного Собрания № 298). 5 декабря 1995 г. ГААК. Ф.Р-1826. Оп. 1. Д. 90. Л. 194-226. Машинописный подлинник. </vt:lpstr>
      <vt:lpstr>Депутат Алтайского краевого Совета депутатов трудящихся                               И.Я. Шумаков на встрече с избирателями в Алейском районе. 1970 г. ГААК. Фотодокументы. Оп. 3. Фотоальбом № 151. Л. 84. Позитив.  </vt:lpstr>
      <vt:lpstr>Встреча ветеранов Великой Отечественной войны с руководителями советских и партийных органов в канун 45-летия Победы. 7 мая 1990 г. ГААК. Фотодокументы. Оп. 1. Д. 11594. Позитив.  </vt:lpstr>
      <vt:lpstr>Выступление председателя краевого Совета народных депутатов А.А. Сурикова перед митингующими. Фото В.М. Садчикова. 5 августа 1992 г. ГААК. Ф.Р-1910. Оп. 1. Д. 335. Негатив.  </vt:lpstr>
      <vt:lpstr> Старейший депутат Алтайского краевого Законодательного Собрания, член комитета по аграрной политике и природопользования Виталий Александрович Сафронов (справа) поздравляет Ивана Ивановича Лоора с избранием на должность председателя Алтайского краевого Законодательного Собрания 6-го созыва.  Фото Д.В. Черских. 20 декабря 2011 г. ГААК. Ф.Р-1826. Оп. 1 ЭФ. Д. 10/1. Электронный документ.  </vt:lpstr>
      <vt:lpstr>Встреча председателя Совета Федерации Федерального Собрания Российской Федерации Валентины Ивановны Матвиенко (первый ряд, пятая слева) с Губернатором Алтайского края Александром Богдановичем Карлиным (первый ряд, четвертый слева), председателем Алтайского краевого Законодательного Собрания 6-го созыва Иваном Ивановичем Лоором (первый ряд, шестой слева) и депутатами Алтайского краевого Законодательного Собрания в Парламентском центре. Фото Д.В. Черских. 27  июня 2013 г. ГААК. Ф.Р-1826.Оп. 1 ЭФ. Д. 20/1. Электронный документ.  </vt:lpstr>
      <vt:lpstr>Депутаты Алтайского краевого Законодательного Собрания 7-го созыва, депутаты Молодежного Парламента Алтайского края, представители общественных организаций и молодежных парламентских структур республик Тыва и Алтай на праздновании 15-летия Молодежного Парламента Алтайского края. Фото Д.В. Черских. 13 декабря 2017 г.  ГААК. Ф.Р-1826.Оп. 1 ЭФ. Д. 43/1. Электронный документ.  </vt:lpstr>
    </vt:vector>
  </TitlesOfParts>
  <Company>КГКУ "Государственный архив Алтайского края"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Спесивцева М.Г.</dc:creator>
  <cp:lastModifiedBy>Егорова Е.Д..</cp:lastModifiedBy>
  <cp:revision>106</cp:revision>
  <dcterms:created xsi:type="dcterms:W3CDTF">2013-09-18T09:27:09Z</dcterms:created>
  <dcterms:modified xsi:type="dcterms:W3CDTF">2024-11-26T09:28:29Z</dcterms:modified>
</cp:coreProperties>
</file>